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Lst>
  <p:sldSz cy="6858000" cx="12192000"/>
  <p:notesSz cx="6858000" cy="9144000"/>
  <p:embeddedFontLst>
    <p:embeddedFont>
      <p:font typeface="Comfortaa"/>
      <p:regular r:id="rId10"/>
      <p:bold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2" roundtripDataSignature="AMtx7miq9FALmQsDZ00+JFqAPu0Xj3s2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font" Target="fonts/Comfortaa-bold.fntdata"/><Relationship Id="rId10" Type="http://schemas.openxmlformats.org/officeDocument/2006/relationships/font" Target="fonts/Comfortaa-regular.fntdata"/><Relationship Id="rId12" Type="http://customschemas.google.com/relationships/presentationmetadata" Target="metadata"/><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2b5157ac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2b5157a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we are walking centers of data production. Mckinsey estimates by the the end of this year we will create 50 times the amount of data that we did in 2011. There’s too much data. And not enough insights from this data. A data scientist basically uses math and programming skills to create applications that can analyze large amounts of data to extract social and economic value. This part really intrigued me to become a data scientist in future. So there’s my dream job “Data Scientist”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always wanted to do something useful to the society with the knowledge I have. And this role helps me doing that. We can analyze different kinds of data and predict the future of various situations. The more we can understand data the more we can infer from it and help people. </a:t>
            </a:r>
            <a:endParaRPr/>
          </a:p>
          <a:p>
            <a:pPr indent="0" lvl="0" marL="0" rtl="0" algn="l">
              <a:lnSpc>
                <a:spcPct val="158000"/>
              </a:lnSpc>
              <a:spcBef>
                <a:spcPts val="3200"/>
              </a:spcBef>
              <a:spcAft>
                <a:spcPts val="0"/>
              </a:spcAft>
              <a:buClr>
                <a:schemeClr val="dk1"/>
              </a:buClr>
              <a:buSzPts val="1100"/>
              <a:buFont typeface="Arial"/>
              <a:buNone/>
            </a:pPr>
            <a:r>
              <a:rPr lang="en-US" sz="1600">
                <a:solidFill>
                  <a:schemeClr val="dk1"/>
                </a:solidFill>
                <a:highlight>
                  <a:srgbClr val="FFFFFF"/>
                </a:highlight>
                <a:latin typeface="Georgia"/>
                <a:ea typeface="Georgia"/>
                <a:cs typeface="Georgia"/>
                <a:sym typeface="Georgia"/>
              </a:rPr>
              <a:t>I am one person who I like been productive, innovative and results oriented. Data science been an interdisciplinary field about processes and systems to extract knowledge or insights from data in various forms, either structured or unstructured, which is a continuation of some of the data analysis fields such as statistics, machine learning, data mining, and predictive analytics, similar to Knowledge Discovery in Databases(KDD) encompasses all of my character traits listed above thus why I see data scientist career path its the perfect job match for me. And involving allot of technology to always produce good results.</a:t>
            </a:r>
            <a:endParaRPr sz="1600">
              <a:solidFill>
                <a:schemeClr val="dk1"/>
              </a:solidFill>
              <a:highlight>
                <a:srgbClr val="FFFFFF"/>
              </a:highlight>
              <a:latin typeface="Georgia"/>
              <a:ea typeface="Georgia"/>
              <a:cs typeface="Georgia"/>
              <a:sym typeface="Georgia"/>
            </a:endParaRPr>
          </a:p>
          <a:p>
            <a:pPr indent="0" lvl="0" marL="0" rtl="0" algn="l">
              <a:lnSpc>
                <a:spcPct val="158000"/>
              </a:lnSpc>
              <a:spcBef>
                <a:spcPts val="3200"/>
              </a:spcBef>
              <a:spcAft>
                <a:spcPts val="0"/>
              </a:spcAft>
              <a:buClr>
                <a:schemeClr val="dk1"/>
              </a:buClr>
              <a:buSzPts val="1100"/>
              <a:buFont typeface="Arial"/>
              <a:buNone/>
            </a:pPr>
            <a:r>
              <a:rPr lang="en-US" sz="1600">
                <a:solidFill>
                  <a:schemeClr val="dk1"/>
                </a:solidFill>
                <a:highlight>
                  <a:srgbClr val="FFFFFF"/>
                </a:highlight>
                <a:latin typeface="Georgia"/>
                <a:ea typeface="Georgia"/>
                <a:cs typeface="Georgia"/>
                <a:sym typeface="Georgia"/>
              </a:rPr>
              <a:t>What really motivate me to be a data analyst, is the potential I usually see in the big data which is currently available in the internet. From my own point of view in this data, lays brilliant business opportunity if well analysed and this will be the solution to the big problem of poverty and unemployment which is a big challenge to our nation.</a:t>
            </a:r>
            <a:endParaRPr sz="1600">
              <a:solidFill>
                <a:schemeClr val="dk1"/>
              </a:solidFill>
              <a:highlight>
                <a:srgbClr val="FFFFFF"/>
              </a:highlight>
              <a:latin typeface="Georgia"/>
              <a:ea typeface="Georgia"/>
              <a:cs typeface="Georgia"/>
              <a:sym typeface="Georgia"/>
            </a:endParaRPr>
          </a:p>
          <a:p>
            <a:pPr indent="0" lvl="0" marL="0" rtl="0" algn="l">
              <a:lnSpc>
                <a:spcPct val="158000"/>
              </a:lnSpc>
              <a:spcBef>
                <a:spcPts val="3200"/>
              </a:spcBef>
              <a:spcAft>
                <a:spcPts val="0"/>
              </a:spcAft>
              <a:buClr>
                <a:schemeClr val="dk1"/>
              </a:buClr>
              <a:buSzPts val="1100"/>
              <a:buFont typeface="Arial"/>
              <a:buNone/>
            </a:pPr>
            <a:r>
              <a:rPr lang="en-US" sz="1600">
                <a:solidFill>
                  <a:schemeClr val="dk1"/>
                </a:solidFill>
                <a:highlight>
                  <a:srgbClr val="FFFFFF"/>
                </a:highlight>
                <a:latin typeface="Georgia"/>
                <a:ea typeface="Georgia"/>
                <a:cs typeface="Georgia"/>
                <a:sym typeface="Georgia"/>
              </a:rPr>
              <a:t>In addition to job creation, another motivating factor is my love for technology and doing research. Data science career which is very experimental and involving allot of creativity job, is the perfect career path which undoubtedly match with my hobbies.</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highlight>
                  <a:srgbClr val="FFFFFF"/>
                </a:highlight>
                <a:latin typeface="Georgia"/>
                <a:ea typeface="Georgia"/>
                <a:cs typeface="Georgia"/>
                <a:sym typeface="Georgia"/>
              </a:rPr>
              <a:t>Data science, although a highly paid and very rewarding role, is also probably one of the most challenging. Particularly against the current backdrop of AI hype in business. In order to navigate the particular challenges you may face as a data scientist you will need to foster excellent communication skills, resilience and grit, creativity and business acumen to succeed.</a:t>
            </a:r>
            <a:endParaRPr sz="1600">
              <a:solidFill>
                <a:schemeClr val="dk1"/>
              </a:solidFill>
              <a:highlight>
                <a:srgbClr val="FFFFFF"/>
              </a:highlight>
              <a:latin typeface="Georgia"/>
              <a:ea typeface="Georgia"/>
              <a:cs typeface="Georgia"/>
              <a:sym typeface="Georgia"/>
            </a:endParaRPr>
          </a:p>
          <a:p>
            <a:pPr indent="0" lvl="0" marL="0" rtl="0" algn="l">
              <a:lnSpc>
                <a:spcPct val="139000"/>
              </a:lnSpc>
              <a:spcBef>
                <a:spcPts val="900"/>
              </a:spcBef>
              <a:spcAft>
                <a:spcPts val="0"/>
              </a:spcAft>
              <a:buClr>
                <a:schemeClr val="dk1"/>
              </a:buClr>
              <a:buSzPts val="1100"/>
              <a:buFont typeface="Arial"/>
              <a:buNone/>
            </a:pPr>
            <a:r>
              <a:rPr lang="en-US" sz="3850">
                <a:solidFill>
                  <a:schemeClr val="dk1"/>
                </a:solidFill>
              </a:rPr>
              <a:t>Critical thinking</a:t>
            </a:r>
            <a:endParaRPr sz="3850">
              <a:solidFill>
                <a:schemeClr val="dk1"/>
              </a:solidFill>
            </a:endParaRPr>
          </a:p>
          <a:p>
            <a:pPr indent="0" lvl="0" marL="0" rtl="0" algn="l">
              <a:lnSpc>
                <a:spcPct val="139000"/>
              </a:lnSpc>
              <a:spcBef>
                <a:spcPts val="900"/>
              </a:spcBef>
              <a:spcAft>
                <a:spcPts val="0"/>
              </a:spcAft>
              <a:buClr>
                <a:schemeClr val="dk1"/>
              </a:buClr>
              <a:buSzPts val="1100"/>
              <a:buFont typeface="Arial"/>
              <a:buNone/>
            </a:pPr>
            <a:r>
              <a:rPr lang="en-US" sz="3850">
                <a:solidFill>
                  <a:schemeClr val="dk1"/>
                </a:solidFill>
              </a:rPr>
              <a:t>Effective communication</a:t>
            </a:r>
            <a:endParaRPr sz="3850">
              <a:solidFill>
                <a:schemeClr val="dk1"/>
              </a:solidFill>
            </a:endParaRPr>
          </a:p>
          <a:p>
            <a:pPr indent="0" lvl="0" marL="0" rtl="0" algn="l">
              <a:spcBef>
                <a:spcPts val="900"/>
              </a:spcBef>
              <a:spcAft>
                <a:spcPts val="0"/>
              </a:spcAft>
              <a:buNone/>
            </a:pPr>
            <a:r>
              <a:t/>
            </a:r>
            <a:endParaRPr sz="1600">
              <a:solidFill>
                <a:schemeClr val="dk1"/>
              </a:solidFill>
              <a:highlight>
                <a:srgbClr val="FFFFFF"/>
              </a:highlight>
              <a:latin typeface="Georgia"/>
              <a:ea typeface="Georgia"/>
              <a:cs typeface="Georgia"/>
              <a:sym typeface="Georgia"/>
            </a:endParaRPr>
          </a:p>
          <a:p>
            <a:pPr indent="0" lvl="0" marL="0" rtl="0" algn="l">
              <a:lnSpc>
                <a:spcPct val="139000"/>
              </a:lnSpc>
              <a:spcBef>
                <a:spcPts val="900"/>
              </a:spcBef>
              <a:spcAft>
                <a:spcPts val="0"/>
              </a:spcAft>
              <a:buClr>
                <a:schemeClr val="dk1"/>
              </a:buClr>
              <a:buSzPts val="1100"/>
              <a:buFont typeface="Arial"/>
              <a:buNone/>
            </a:pPr>
            <a:r>
              <a:rPr lang="en-US" sz="3850">
                <a:solidFill>
                  <a:schemeClr val="dk1"/>
                </a:solidFill>
              </a:rPr>
              <a:t>Proactive problem solving</a:t>
            </a:r>
            <a:endParaRPr sz="3850">
              <a:solidFill>
                <a:schemeClr val="dk1"/>
              </a:solidFill>
            </a:endParaRPr>
          </a:p>
          <a:p>
            <a:pPr indent="0" lvl="0" marL="0" rtl="0" algn="l">
              <a:lnSpc>
                <a:spcPct val="139000"/>
              </a:lnSpc>
              <a:spcBef>
                <a:spcPts val="900"/>
              </a:spcBef>
              <a:spcAft>
                <a:spcPts val="0"/>
              </a:spcAft>
              <a:buClr>
                <a:schemeClr val="dk1"/>
              </a:buClr>
              <a:buSzPts val="1100"/>
              <a:buFont typeface="Arial"/>
              <a:buNone/>
            </a:pPr>
            <a:r>
              <a:rPr lang="en-US" sz="3850">
                <a:solidFill>
                  <a:schemeClr val="dk1"/>
                </a:solidFill>
              </a:rPr>
              <a:t>Intellectual curiosity</a:t>
            </a:r>
            <a:endParaRPr sz="3850">
              <a:solidFill>
                <a:schemeClr val="dk1"/>
              </a:solidFill>
            </a:endParaRPr>
          </a:p>
          <a:p>
            <a:pPr indent="0" lvl="0" marL="0" rtl="0" algn="l">
              <a:lnSpc>
                <a:spcPct val="139000"/>
              </a:lnSpc>
              <a:spcBef>
                <a:spcPts val="900"/>
              </a:spcBef>
              <a:spcAft>
                <a:spcPts val="0"/>
              </a:spcAft>
              <a:buClr>
                <a:schemeClr val="dk1"/>
              </a:buClr>
              <a:buSzPts val="1100"/>
              <a:buFont typeface="Arial"/>
              <a:buNone/>
            </a:pPr>
            <a:r>
              <a:rPr lang="en-US" sz="3850">
                <a:solidFill>
                  <a:schemeClr val="dk1"/>
                </a:solidFill>
              </a:rPr>
              <a:t>Business sense</a:t>
            </a:r>
            <a:endParaRPr sz="3850">
              <a:solidFill>
                <a:schemeClr val="dk1"/>
              </a:solidFill>
            </a:endParaRPr>
          </a:p>
          <a:p>
            <a:pPr indent="0" lvl="0" marL="0" rtl="0" algn="l">
              <a:lnSpc>
                <a:spcPct val="139000"/>
              </a:lnSpc>
              <a:spcBef>
                <a:spcPts val="900"/>
              </a:spcBef>
              <a:spcAft>
                <a:spcPts val="0"/>
              </a:spcAft>
              <a:buClr>
                <a:schemeClr val="dk1"/>
              </a:buClr>
              <a:buSzPts val="1100"/>
              <a:buFont typeface="Arial"/>
              <a:buNone/>
            </a:pPr>
            <a:r>
              <a:rPr lang="en-US" sz="3850">
                <a:solidFill>
                  <a:schemeClr val="dk1"/>
                </a:solidFill>
              </a:rPr>
              <a:t>Ability to prepare data for effective analysis</a:t>
            </a:r>
            <a:endParaRPr sz="3850">
              <a:solidFill>
                <a:schemeClr val="dk1"/>
              </a:solidFill>
            </a:endParaRPr>
          </a:p>
          <a:p>
            <a:pPr indent="0" lvl="0" marL="0" rtl="0" algn="l">
              <a:lnSpc>
                <a:spcPct val="139000"/>
              </a:lnSpc>
              <a:spcBef>
                <a:spcPts val="900"/>
              </a:spcBef>
              <a:spcAft>
                <a:spcPts val="0"/>
              </a:spcAft>
              <a:buClr>
                <a:schemeClr val="dk1"/>
              </a:buClr>
              <a:buSzPts val="1100"/>
              <a:buFont typeface="Arial"/>
              <a:buNone/>
            </a:pPr>
            <a:r>
              <a:rPr lang="en-US" sz="3850">
                <a:solidFill>
                  <a:schemeClr val="dk1"/>
                </a:solidFill>
              </a:rPr>
              <a:t>Ability to leverage self-service analytics platforms</a:t>
            </a:r>
            <a:endParaRPr sz="3850">
              <a:solidFill>
                <a:schemeClr val="dk1"/>
              </a:solidFill>
            </a:endParaRPr>
          </a:p>
          <a:p>
            <a:pPr indent="0" lvl="0" marL="0" rtl="0" algn="l">
              <a:lnSpc>
                <a:spcPct val="139000"/>
              </a:lnSpc>
              <a:spcBef>
                <a:spcPts val="900"/>
              </a:spcBef>
              <a:spcAft>
                <a:spcPts val="0"/>
              </a:spcAft>
              <a:buClr>
                <a:schemeClr val="dk1"/>
              </a:buClr>
              <a:buSzPts val="1100"/>
              <a:buFont typeface="Arial"/>
              <a:buNone/>
            </a:pPr>
            <a:r>
              <a:rPr lang="en-US" sz="3850">
                <a:solidFill>
                  <a:schemeClr val="dk1"/>
                </a:solidFill>
              </a:rPr>
              <a:t>Ability to write efficient and maintainable code</a:t>
            </a:r>
            <a:endParaRPr sz="3850">
              <a:solidFill>
                <a:schemeClr val="dk1"/>
              </a:solidFill>
            </a:endParaRPr>
          </a:p>
          <a:p>
            <a:pPr indent="0" lvl="0" marL="0" rtl="0" algn="l">
              <a:lnSpc>
                <a:spcPct val="139000"/>
              </a:lnSpc>
              <a:spcBef>
                <a:spcPts val="900"/>
              </a:spcBef>
              <a:spcAft>
                <a:spcPts val="0"/>
              </a:spcAft>
              <a:buNone/>
            </a:pPr>
            <a:r>
              <a:rPr lang="en-US" sz="3850">
                <a:solidFill>
                  <a:schemeClr val="dk1"/>
                </a:solidFill>
              </a:rPr>
              <a:t>Ability to apply math and statistics appropriately</a:t>
            </a:r>
            <a:endParaRPr sz="3850">
              <a:solidFill>
                <a:schemeClr val="dk1"/>
              </a:solidFill>
            </a:endParaRPr>
          </a:p>
          <a:p>
            <a:pPr indent="0" lvl="0" marL="0" rtl="0" algn="l">
              <a:lnSpc>
                <a:spcPct val="139000"/>
              </a:lnSpc>
              <a:spcBef>
                <a:spcPts val="900"/>
              </a:spcBef>
              <a:spcAft>
                <a:spcPts val="0"/>
              </a:spcAft>
              <a:buNone/>
            </a:pPr>
            <a:r>
              <a:rPr lang="en-US" sz="3850">
                <a:solidFill>
                  <a:schemeClr val="dk1"/>
                </a:solidFill>
              </a:rPr>
              <a:t>Ability to leverage machine learning and artificial intelligence (AI)</a:t>
            </a:r>
            <a:endParaRPr sz="3850">
              <a:solidFill>
                <a:schemeClr val="dk1"/>
              </a:solidFill>
            </a:endParaRPr>
          </a:p>
          <a:p>
            <a:pPr indent="0" lvl="0" marL="0" rtl="0" algn="l">
              <a:lnSpc>
                <a:spcPct val="139000"/>
              </a:lnSpc>
              <a:spcBef>
                <a:spcPts val="900"/>
              </a:spcBef>
              <a:spcAft>
                <a:spcPts val="900"/>
              </a:spcAft>
              <a:buNone/>
            </a:pPr>
            <a:r>
              <a:t/>
            </a:r>
            <a:endParaRPr sz="3850">
              <a:solidFill>
                <a:schemeClr val="dk1"/>
              </a:solidFill>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Comfortaa"/>
              <a:buChar char="●"/>
            </a:pPr>
            <a:r>
              <a:rPr b="1" lang="en-US" sz="1000">
                <a:solidFill>
                  <a:schemeClr val="dk1"/>
                </a:solidFill>
                <a:latin typeface="Comfortaa"/>
                <a:ea typeface="Comfortaa"/>
                <a:cs typeface="Comfortaa"/>
                <a:sym typeface="Comfortaa"/>
              </a:rPr>
              <a:t>Done Certified Online Courses In Data Science, Machine Learning, R, Python , Hadoop , Tableau, Sas from Udemy.</a:t>
            </a:r>
            <a:endParaRPr/>
          </a:p>
        </p:txBody>
      </p:sp>
      <p:sp>
        <p:nvSpPr>
          <p:cNvPr id="118" name="Google Shape;11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2b5157ac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2b5157a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 name="Shape 11"/>
        <p:cNvGrpSpPr/>
        <p:nvPr/>
      </p:nvGrpSpPr>
      <p:grpSpPr>
        <a:xfrm>
          <a:off x="0" y="0"/>
          <a:ext cx="0" cy="0"/>
          <a:chOff x="0" y="0"/>
          <a:chExt cx="0" cy="0"/>
        </a:xfrm>
      </p:grpSpPr>
      <p:sp>
        <p:nvSpPr>
          <p:cNvPr id="12" name="Google Shape;1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gif"/><Relationship Id="rId4" Type="http://schemas.openxmlformats.org/officeDocument/2006/relationships/image" Target="../media/image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gif"/><Relationship Id="rId4" Type="http://schemas.openxmlformats.org/officeDocument/2006/relationships/image" Target="../media/image16.gif"/><Relationship Id="rId9" Type="http://schemas.openxmlformats.org/officeDocument/2006/relationships/image" Target="../media/image5.png"/><Relationship Id="rId5" Type="http://schemas.openxmlformats.org/officeDocument/2006/relationships/image" Target="../media/image14.gif"/><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5.gif"/><Relationship Id="rId7" Type="http://schemas.openxmlformats.org/officeDocument/2006/relationships/image" Target="../media/image9.png"/><Relationship Id="rId8"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g82b5157ac7_0_0"/>
          <p:cNvSpPr txBox="1"/>
          <p:nvPr/>
        </p:nvSpPr>
        <p:spPr>
          <a:xfrm>
            <a:off x="1585158" y="1377750"/>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5200">
                <a:solidFill>
                  <a:srgbClr val="000000"/>
                </a:solidFill>
              </a:rPr>
              <a:t>My Dream Job</a:t>
            </a:r>
            <a:endParaRPr sz="5200">
              <a:solidFill>
                <a:srgbClr val="000000"/>
              </a:solidFill>
            </a:endParaRPr>
          </a:p>
        </p:txBody>
      </p:sp>
      <p:sp>
        <p:nvSpPr>
          <p:cNvPr id="85" name="Google Shape;85;g82b5157ac7_0_0"/>
          <p:cNvSpPr txBox="1"/>
          <p:nvPr/>
        </p:nvSpPr>
        <p:spPr>
          <a:xfrm>
            <a:off x="1585150" y="3467300"/>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t>L.K.Chaithvika</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
          <p:cNvSpPr txBox="1"/>
          <p:nvPr/>
        </p:nvSpPr>
        <p:spPr>
          <a:xfrm>
            <a:off x="649550" y="451670"/>
            <a:ext cx="4677000" cy="6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rgbClr val="3A3838"/>
                </a:solidFill>
                <a:latin typeface="Courier New"/>
                <a:ea typeface="Courier New"/>
                <a:cs typeface="Courier New"/>
                <a:sym typeface="Courier New"/>
              </a:rPr>
              <a:t>DATA SCIENTIST</a:t>
            </a:r>
            <a:endParaRPr b="1" sz="3200">
              <a:solidFill>
                <a:srgbClr val="3A3838"/>
              </a:solidFill>
              <a:latin typeface="Courier New"/>
              <a:ea typeface="Courier New"/>
              <a:cs typeface="Courier New"/>
              <a:sym typeface="Courier New"/>
            </a:endParaRPr>
          </a:p>
        </p:txBody>
      </p:sp>
      <p:pic>
        <p:nvPicPr>
          <p:cNvPr id="91" name="Google Shape;91;p1"/>
          <p:cNvPicPr preferRelativeResize="0"/>
          <p:nvPr/>
        </p:nvPicPr>
        <p:blipFill rotWithShape="1">
          <a:blip r:embed="rId3">
            <a:alphaModFix/>
          </a:blip>
          <a:srcRect b="0" l="0" r="0" t="0"/>
          <a:stretch/>
        </p:blipFill>
        <p:spPr>
          <a:xfrm>
            <a:off x="6096000" y="377856"/>
            <a:ext cx="6102288" cy="6102288"/>
          </a:xfrm>
          <a:prstGeom prst="rect">
            <a:avLst/>
          </a:prstGeom>
          <a:noFill/>
          <a:ln>
            <a:noFill/>
          </a:ln>
        </p:spPr>
      </p:pic>
      <p:sp>
        <p:nvSpPr>
          <p:cNvPr id="92" name="Google Shape;92;p1"/>
          <p:cNvSpPr txBox="1"/>
          <p:nvPr/>
        </p:nvSpPr>
        <p:spPr>
          <a:xfrm>
            <a:off x="649550" y="1683575"/>
            <a:ext cx="4313100" cy="44022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300000"/>
              </a:lnSpc>
              <a:spcBef>
                <a:spcPts val="0"/>
              </a:spcBef>
              <a:spcAft>
                <a:spcPts val="0"/>
              </a:spcAft>
              <a:buClr>
                <a:srgbClr val="833C0B"/>
              </a:buClr>
              <a:buSzPts val="2000"/>
              <a:buFont typeface="Noto Sans Symbols"/>
              <a:buChar char="▪"/>
            </a:pPr>
            <a:r>
              <a:rPr b="1" lang="en-US" sz="2000">
                <a:solidFill>
                  <a:srgbClr val="833C0B"/>
                </a:solidFill>
              </a:rPr>
              <a:t>Moral responsibility</a:t>
            </a:r>
            <a:endParaRPr b="1" sz="2000">
              <a:solidFill>
                <a:srgbClr val="833C0B"/>
              </a:solidFill>
            </a:endParaRPr>
          </a:p>
          <a:p>
            <a:pPr indent="-342900" lvl="0" marL="342900" marR="0" rtl="0" algn="l">
              <a:lnSpc>
                <a:spcPct val="300000"/>
              </a:lnSpc>
              <a:spcBef>
                <a:spcPts val="0"/>
              </a:spcBef>
              <a:spcAft>
                <a:spcPts val="0"/>
              </a:spcAft>
              <a:buClr>
                <a:srgbClr val="833C0B"/>
              </a:buClr>
              <a:buSzPts val="2000"/>
              <a:buFont typeface="Noto Sans Symbols"/>
              <a:buChar char="▪"/>
            </a:pPr>
            <a:r>
              <a:rPr b="1" lang="en-US" sz="2000">
                <a:solidFill>
                  <a:srgbClr val="833C0B"/>
                </a:solidFill>
                <a:latin typeface="Arial"/>
                <a:ea typeface="Arial"/>
                <a:cs typeface="Arial"/>
                <a:sym typeface="Arial"/>
              </a:rPr>
              <a:t>Interested in Statistics</a:t>
            </a:r>
            <a:endParaRPr/>
          </a:p>
          <a:p>
            <a:pPr indent="-342900" lvl="0" marL="342900" marR="0" rtl="0" algn="l">
              <a:lnSpc>
                <a:spcPct val="300000"/>
              </a:lnSpc>
              <a:spcBef>
                <a:spcPts val="0"/>
              </a:spcBef>
              <a:spcAft>
                <a:spcPts val="0"/>
              </a:spcAft>
              <a:buClr>
                <a:srgbClr val="833C0B"/>
              </a:buClr>
              <a:buSzPts val="2000"/>
              <a:buFont typeface="Noto Sans Symbols"/>
              <a:buChar char="▪"/>
            </a:pPr>
            <a:r>
              <a:rPr b="1" lang="en-US" sz="2000">
                <a:solidFill>
                  <a:srgbClr val="833C0B"/>
                </a:solidFill>
                <a:latin typeface="Arial"/>
                <a:ea typeface="Arial"/>
                <a:cs typeface="Arial"/>
                <a:sym typeface="Arial"/>
              </a:rPr>
              <a:t>Build new models</a:t>
            </a:r>
            <a:endParaRPr/>
          </a:p>
          <a:p>
            <a:pPr indent="-342900" lvl="0" marL="342900" marR="0" rtl="0" algn="l">
              <a:lnSpc>
                <a:spcPct val="300000"/>
              </a:lnSpc>
              <a:spcBef>
                <a:spcPts val="0"/>
              </a:spcBef>
              <a:spcAft>
                <a:spcPts val="0"/>
              </a:spcAft>
              <a:buClr>
                <a:srgbClr val="833C0B"/>
              </a:buClr>
              <a:buSzPts val="2000"/>
              <a:buFont typeface="Noto Sans Symbols"/>
              <a:buChar char="▪"/>
            </a:pPr>
            <a:r>
              <a:rPr b="1" lang="en-US" sz="2000">
                <a:solidFill>
                  <a:srgbClr val="833C0B"/>
                </a:solidFill>
                <a:latin typeface="Arial"/>
                <a:ea typeface="Arial"/>
                <a:cs typeface="Arial"/>
                <a:sym typeface="Arial"/>
              </a:rPr>
              <a:t>Huge requirement in market</a:t>
            </a:r>
            <a:endParaRPr/>
          </a:p>
          <a:p>
            <a:pPr indent="-342900" lvl="0" marL="342900" marR="0" rtl="0" algn="l">
              <a:lnSpc>
                <a:spcPct val="300000"/>
              </a:lnSpc>
              <a:spcBef>
                <a:spcPts val="0"/>
              </a:spcBef>
              <a:spcAft>
                <a:spcPts val="0"/>
              </a:spcAft>
              <a:buClr>
                <a:srgbClr val="833C0B"/>
              </a:buClr>
              <a:buSzPts val="2000"/>
              <a:buFont typeface="Noto Sans Symbols"/>
              <a:buChar char="▪"/>
            </a:pPr>
            <a:r>
              <a:rPr b="1" lang="en-US" sz="2000">
                <a:solidFill>
                  <a:srgbClr val="833C0B"/>
                </a:solidFill>
                <a:latin typeface="Arial"/>
                <a:ea typeface="Arial"/>
                <a:cs typeface="Arial"/>
                <a:sym typeface="Arial"/>
              </a:rPr>
              <a:t>Make good money</a:t>
            </a:r>
            <a:endParaRPr b="1" sz="2000">
              <a:solidFill>
                <a:srgbClr val="833C0B"/>
              </a:solidFill>
              <a:latin typeface="Arial"/>
              <a:ea typeface="Arial"/>
              <a:cs typeface="Arial"/>
              <a:sym typeface="Arial"/>
            </a:endParaRPr>
          </a:p>
        </p:txBody>
      </p:sp>
      <p:pic>
        <p:nvPicPr>
          <p:cNvPr id="93" name="Google Shape;93;p1"/>
          <p:cNvPicPr preferRelativeResize="0"/>
          <p:nvPr/>
        </p:nvPicPr>
        <p:blipFill rotWithShape="1">
          <a:blip r:embed="rId4">
            <a:alphaModFix/>
          </a:blip>
          <a:srcRect b="0" l="0" r="0" t="0"/>
          <a:stretch/>
        </p:blipFill>
        <p:spPr>
          <a:xfrm>
            <a:off x="10543929" y="731781"/>
            <a:ext cx="1205752" cy="1077969"/>
          </a:xfrm>
          <a:prstGeom prst="rect">
            <a:avLst/>
          </a:prstGeom>
          <a:noFill/>
          <a:ln>
            <a:noFill/>
          </a:ln>
        </p:spPr>
      </p:pic>
      <p:pic>
        <p:nvPicPr>
          <p:cNvPr id="94" name="Google Shape;94;p1"/>
          <p:cNvPicPr preferRelativeResize="0"/>
          <p:nvPr/>
        </p:nvPicPr>
        <p:blipFill rotWithShape="1">
          <a:blip r:embed="rId5">
            <a:alphaModFix/>
          </a:blip>
          <a:srcRect b="0" l="0" r="0" t="0"/>
          <a:stretch/>
        </p:blipFill>
        <p:spPr>
          <a:xfrm>
            <a:off x="6460077" y="731781"/>
            <a:ext cx="1273063" cy="13351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
          <p:cNvSpPr txBox="1"/>
          <p:nvPr/>
        </p:nvSpPr>
        <p:spPr>
          <a:xfrm>
            <a:off x="1671882" y="240207"/>
            <a:ext cx="31171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F5496"/>
                </a:solidFill>
                <a:latin typeface="Courier New"/>
                <a:ea typeface="Courier New"/>
                <a:cs typeface="Courier New"/>
                <a:sym typeface="Courier New"/>
              </a:rPr>
              <a:t>TECHNICAL SKILLS</a:t>
            </a:r>
            <a:endParaRPr b="1" sz="2400">
              <a:solidFill>
                <a:srgbClr val="2F5496"/>
              </a:solidFill>
              <a:latin typeface="Courier New"/>
              <a:ea typeface="Courier New"/>
              <a:cs typeface="Courier New"/>
              <a:sym typeface="Courier New"/>
            </a:endParaRPr>
          </a:p>
        </p:txBody>
      </p:sp>
      <p:pic>
        <p:nvPicPr>
          <p:cNvPr id="100" name="Google Shape;100;p2"/>
          <p:cNvPicPr preferRelativeResize="0"/>
          <p:nvPr/>
        </p:nvPicPr>
        <p:blipFill rotWithShape="1">
          <a:blip r:embed="rId3">
            <a:alphaModFix/>
          </a:blip>
          <a:srcRect b="0" l="0" r="0" t="0"/>
          <a:stretch/>
        </p:blipFill>
        <p:spPr>
          <a:xfrm>
            <a:off x="452789" y="970613"/>
            <a:ext cx="2778710" cy="1553127"/>
          </a:xfrm>
          <a:prstGeom prst="rect">
            <a:avLst/>
          </a:prstGeom>
          <a:noFill/>
          <a:ln>
            <a:noFill/>
          </a:ln>
        </p:spPr>
      </p:pic>
      <p:sp>
        <p:nvSpPr>
          <p:cNvPr id="101" name="Google Shape;101;p2"/>
          <p:cNvSpPr txBox="1"/>
          <p:nvPr/>
        </p:nvSpPr>
        <p:spPr>
          <a:xfrm>
            <a:off x="3508186" y="1676005"/>
            <a:ext cx="156244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Courier New"/>
                <a:ea typeface="Courier New"/>
                <a:cs typeface="Courier New"/>
                <a:sym typeface="Courier New"/>
              </a:rPr>
              <a:t>Programming</a:t>
            </a:r>
            <a:endParaRPr b="1" sz="1600">
              <a:solidFill>
                <a:srgbClr val="2F5496"/>
              </a:solidFill>
              <a:latin typeface="Courier New"/>
              <a:ea typeface="Courier New"/>
              <a:cs typeface="Courier New"/>
              <a:sym typeface="Courier New"/>
            </a:endParaRPr>
          </a:p>
        </p:txBody>
      </p:sp>
      <p:sp>
        <p:nvSpPr>
          <p:cNvPr id="102" name="Google Shape;102;p2"/>
          <p:cNvSpPr txBox="1"/>
          <p:nvPr/>
        </p:nvSpPr>
        <p:spPr>
          <a:xfrm>
            <a:off x="3533054" y="5718110"/>
            <a:ext cx="25849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Courier New"/>
                <a:ea typeface="Courier New"/>
                <a:cs typeface="Courier New"/>
                <a:sym typeface="Courier New"/>
              </a:rPr>
              <a:t>Analytical Thinking</a:t>
            </a:r>
            <a:endParaRPr b="1" sz="1600">
              <a:solidFill>
                <a:srgbClr val="2F5496"/>
              </a:solidFill>
              <a:latin typeface="Courier New"/>
              <a:ea typeface="Courier New"/>
              <a:cs typeface="Courier New"/>
              <a:sym typeface="Courier New"/>
            </a:endParaRPr>
          </a:p>
        </p:txBody>
      </p:sp>
      <p:pic>
        <p:nvPicPr>
          <p:cNvPr id="103" name="Google Shape;103;p2"/>
          <p:cNvPicPr preferRelativeResize="0"/>
          <p:nvPr/>
        </p:nvPicPr>
        <p:blipFill rotWithShape="1">
          <a:blip r:embed="rId4">
            <a:alphaModFix/>
          </a:blip>
          <a:srcRect b="0" l="0" r="0" t="0"/>
          <a:stretch/>
        </p:blipFill>
        <p:spPr>
          <a:xfrm>
            <a:off x="9504981" y="4725446"/>
            <a:ext cx="2470951" cy="1853213"/>
          </a:xfrm>
          <a:prstGeom prst="rect">
            <a:avLst/>
          </a:prstGeom>
          <a:noFill/>
          <a:ln>
            <a:noFill/>
          </a:ln>
        </p:spPr>
      </p:pic>
      <p:sp>
        <p:nvSpPr>
          <p:cNvPr id="104" name="Google Shape;104;p2"/>
          <p:cNvSpPr txBox="1"/>
          <p:nvPr/>
        </p:nvSpPr>
        <p:spPr>
          <a:xfrm>
            <a:off x="8381001" y="292133"/>
            <a:ext cx="252965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C00000"/>
                </a:solidFill>
                <a:latin typeface="Courier New"/>
                <a:ea typeface="Courier New"/>
                <a:cs typeface="Courier New"/>
                <a:sym typeface="Courier New"/>
              </a:rPr>
              <a:t>SOFT SKILLS</a:t>
            </a:r>
            <a:endParaRPr b="1" sz="2400">
              <a:solidFill>
                <a:srgbClr val="C00000"/>
              </a:solidFill>
              <a:latin typeface="Courier New"/>
              <a:ea typeface="Courier New"/>
              <a:cs typeface="Courier New"/>
              <a:sym typeface="Courier New"/>
            </a:endParaRPr>
          </a:p>
        </p:txBody>
      </p:sp>
      <p:pic>
        <p:nvPicPr>
          <p:cNvPr id="105" name="Google Shape;105;p2"/>
          <p:cNvPicPr preferRelativeResize="0"/>
          <p:nvPr/>
        </p:nvPicPr>
        <p:blipFill rotWithShape="1">
          <a:blip r:embed="rId5">
            <a:alphaModFix/>
          </a:blip>
          <a:srcRect b="0" l="0" r="0" t="0"/>
          <a:stretch/>
        </p:blipFill>
        <p:spPr>
          <a:xfrm>
            <a:off x="9509499" y="846553"/>
            <a:ext cx="2229712" cy="1462691"/>
          </a:xfrm>
          <a:prstGeom prst="rect">
            <a:avLst/>
          </a:prstGeom>
          <a:noFill/>
          <a:ln>
            <a:noFill/>
          </a:ln>
        </p:spPr>
      </p:pic>
      <p:sp>
        <p:nvSpPr>
          <p:cNvPr id="106" name="Google Shape;106;p2"/>
          <p:cNvSpPr txBox="1"/>
          <p:nvPr/>
        </p:nvSpPr>
        <p:spPr>
          <a:xfrm>
            <a:off x="7161298" y="1577898"/>
            <a:ext cx="179920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C00000"/>
                </a:solidFill>
                <a:latin typeface="Courier New"/>
                <a:ea typeface="Courier New"/>
                <a:cs typeface="Courier New"/>
                <a:sym typeface="Courier New"/>
              </a:rPr>
              <a:t>Collaboration</a:t>
            </a:r>
            <a:endParaRPr b="1" sz="1600">
              <a:solidFill>
                <a:srgbClr val="C00000"/>
              </a:solidFill>
              <a:latin typeface="Courier New"/>
              <a:ea typeface="Courier New"/>
              <a:cs typeface="Courier New"/>
              <a:sym typeface="Courier New"/>
            </a:endParaRPr>
          </a:p>
        </p:txBody>
      </p:sp>
      <p:sp>
        <p:nvSpPr>
          <p:cNvPr id="107" name="Google Shape;107;p2"/>
          <p:cNvSpPr txBox="1"/>
          <p:nvPr/>
        </p:nvSpPr>
        <p:spPr>
          <a:xfrm>
            <a:off x="7116935" y="3581400"/>
            <a:ext cx="219574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C00000"/>
                </a:solidFill>
                <a:latin typeface="Courier New"/>
                <a:ea typeface="Courier New"/>
                <a:cs typeface="Courier New"/>
                <a:sym typeface="Courier New"/>
              </a:rPr>
              <a:t>Communication</a:t>
            </a:r>
            <a:endParaRPr/>
          </a:p>
        </p:txBody>
      </p:sp>
      <p:sp>
        <p:nvSpPr>
          <p:cNvPr id="108" name="Google Shape;108;p2"/>
          <p:cNvSpPr txBox="1"/>
          <p:nvPr/>
        </p:nvSpPr>
        <p:spPr>
          <a:xfrm>
            <a:off x="7193887" y="5718110"/>
            <a:ext cx="204183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C00000"/>
                </a:solidFill>
                <a:latin typeface="Courier New"/>
                <a:ea typeface="Courier New"/>
                <a:cs typeface="Courier New"/>
                <a:sym typeface="Courier New"/>
              </a:rPr>
              <a:t>Problem solving</a:t>
            </a:r>
            <a:endParaRPr b="1" sz="1600">
              <a:solidFill>
                <a:srgbClr val="C00000"/>
              </a:solidFill>
              <a:latin typeface="Courier New"/>
              <a:ea typeface="Courier New"/>
              <a:cs typeface="Courier New"/>
              <a:sym typeface="Courier New"/>
            </a:endParaRPr>
          </a:p>
        </p:txBody>
      </p:sp>
      <p:pic>
        <p:nvPicPr>
          <p:cNvPr id="109" name="Google Shape;109;p2"/>
          <p:cNvPicPr preferRelativeResize="0"/>
          <p:nvPr/>
        </p:nvPicPr>
        <p:blipFill rotWithShape="1">
          <a:blip r:embed="rId6">
            <a:alphaModFix/>
          </a:blip>
          <a:srcRect b="0" l="0" r="0" t="0"/>
          <a:stretch/>
        </p:blipFill>
        <p:spPr>
          <a:xfrm>
            <a:off x="1011121" y="2925890"/>
            <a:ext cx="1449251" cy="1755008"/>
          </a:xfrm>
          <a:prstGeom prst="rect">
            <a:avLst/>
          </a:prstGeom>
          <a:noFill/>
          <a:ln>
            <a:noFill/>
          </a:ln>
        </p:spPr>
      </p:pic>
      <p:sp>
        <p:nvSpPr>
          <p:cNvPr id="110" name="Google Shape;110;p2"/>
          <p:cNvSpPr txBox="1"/>
          <p:nvPr/>
        </p:nvSpPr>
        <p:spPr>
          <a:xfrm>
            <a:off x="3508186" y="3581400"/>
            <a:ext cx="259733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Courier New"/>
                <a:ea typeface="Courier New"/>
                <a:cs typeface="Courier New"/>
                <a:sym typeface="Courier New"/>
              </a:rPr>
              <a:t>Statistics</a:t>
            </a:r>
            <a:endParaRPr b="1" sz="1600">
              <a:solidFill>
                <a:srgbClr val="2F5496"/>
              </a:solidFill>
              <a:latin typeface="Courier New"/>
              <a:ea typeface="Courier New"/>
              <a:cs typeface="Courier New"/>
              <a:sym typeface="Courier New"/>
            </a:endParaRPr>
          </a:p>
        </p:txBody>
      </p:sp>
      <p:pic>
        <p:nvPicPr>
          <p:cNvPr id="111" name="Google Shape;111;p2"/>
          <p:cNvPicPr preferRelativeResize="0"/>
          <p:nvPr/>
        </p:nvPicPr>
        <p:blipFill rotWithShape="1">
          <a:blip r:embed="rId7">
            <a:alphaModFix/>
          </a:blip>
          <a:srcRect b="0" l="0" r="0" t="0"/>
          <a:stretch/>
        </p:blipFill>
        <p:spPr>
          <a:xfrm>
            <a:off x="481927" y="5058712"/>
            <a:ext cx="2748525" cy="1657350"/>
          </a:xfrm>
          <a:prstGeom prst="rect">
            <a:avLst/>
          </a:prstGeom>
          <a:noFill/>
          <a:ln>
            <a:noFill/>
          </a:ln>
        </p:spPr>
      </p:pic>
      <p:pic>
        <p:nvPicPr>
          <p:cNvPr id="112" name="Google Shape;112;p2"/>
          <p:cNvPicPr preferRelativeResize="0"/>
          <p:nvPr/>
        </p:nvPicPr>
        <p:blipFill rotWithShape="1">
          <a:blip r:embed="rId8">
            <a:alphaModFix/>
          </a:blip>
          <a:srcRect b="0" l="0" r="0" t="0"/>
          <a:stretch/>
        </p:blipFill>
        <p:spPr>
          <a:xfrm>
            <a:off x="2524012" y="4792799"/>
            <a:ext cx="1663547" cy="814839"/>
          </a:xfrm>
          <a:prstGeom prst="rect">
            <a:avLst/>
          </a:prstGeom>
          <a:noFill/>
          <a:ln>
            <a:noFill/>
          </a:ln>
        </p:spPr>
      </p:pic>
      <p:pic>
        <p:nvPicPr>
          <p:cNvPr id="113" name="Google Shape;113;p2"/>
          <p:cNvPicPr preferRelativeResize="0"/>
          <p:nvPr/>
        </p:nvPicPr>
        <p:blipFill rotWithShape="1">
          <a:blip r:embed="rId8">
            <a:alphaModFix/>
          </a:blip>
          <a:srcRect b="0" l="0" r="0" t="0"/>
          <a:stretch/>
        </p:blipFill>
        <p:spPr>
          <a:xfrm>
            <a:off x="3187089" y="5301183"/>
            <a:ext cx="1290638" cy="495300"/>
          </a:xfrm>
          <a:prstGeom prst="rect">
            <a:avLst/>
          </a:prstGeom>
          <a:noFill/>
          <a:ln>
            <a:noFill/>
          </a:ln>
        </p:spPr>
      </p:pic>
      <p:pic>
        <p:nvPicPr>
          <p:cNvPr id="114" name="Google Shape;114;p2"/>
          <p:cNvPicPr preferRelativeResize="0"/>
          <p:nvPr/>
        </p:nvPicPr>
        <p:blipFill rotWithShape="1">
          <a:blip r:embed="rId8">
            <a:alphaModFix/>
          </a:blip>
          <a:srcRect b="0" l="0" r="0" t="0"/>
          <a:stretch/>
        </p:blipFill>
        <p:spPr>
          <a:xfrm>
            <a:off x="200376" y="4725446"/>
            <a:ext cx="504825" cy="750760"/>
          </a:xfrm>
          <a:prstGeom prst="rect">
            <a:avLst/>
          </a:prstGeom>
          <a:noFill/>
          <a:ln>
            <a:noFill/>
          </a:ln>
        </p:spPr>
      </p:pic>
      <p:pic>
        <p:nvPicPr>
          <p:cNvPr id="115" name="Google Shape;115;p2"/>
          <p:cNvPicPr preferRelativeResize="0"/>
          <p:nvPr/>
        </p:nvPicPr>
        <p:blipFill rotWithShape="1">
          <a:blip r:embed="rId9">
            <a:alphaModFix/>
          </a:blip>
          <a:srcRect b="0" l="0" r="0" t="0"/>
          <a:stretch/>
        </p:blipFill>
        <p:spPr>
          <a:xfrm>
            <a:off x="9504981" y="2793040"/>
            <a:ext cx="2114550" cy="17557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3"/>
          <p:cNvSpPr txBox="1"/>
          <p:nvPr/>
        </p:nvSpPr>
        <p:spPr>
          <a:xfrm>
            <a:off x="4857135" y="3325393"/>
            <a:ext cx="232081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3A3838"/>
                </a:solidFill>
                <a:latin typeface="Courier New"/>
                <a:ea typeface="Courier New"/>
                <a:cs typeface="Courier New"/>
                <a:sym typeface="Courier New"/>
              </a:rPr>
              <a:t>STRATEGY</a:t>
            </a:r>
            <a:endParaRPr/>
          </a:p>
        </p:txBody>
      </p:sp>
      <p:sp>
        <p:nvSpPr>
          <p:cNvPr id="121" name="Google Shape;121;p3"/>
          <p:cNvSpPr/>
          <p:nvPr/>
        </p:nvSpPr>
        <p:spPr>
          <a:xfrm rot="-1608286">
            <a:off x="7728140" y="689439"/>
            <a:ext cx="1429306" cy="1222422"/>
          </a:xfrm>
          <a:prstGeom prst="hexagon">
            <a:avLst>
              <a:gd fmla="val 25000" name="adj"/>
              <a:gd fmla="val 115470" name="vf"/>
            </a:avLst>
          </a:prstGeom>
          <a:solidFill>
            <a:srgbClr val="F2F2F2"/>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3"/>
          <p:cNvSpPr/>
          <p:nvPr/>
        </p:nvSpPr>
        <p:spPr>
          <a:xfrm rot="-1608286">
            <a:off x="9027017" y="723730"/>
            <a:ext cx="1429306" cy="1222422"/>
          </a:xfrm>
          <a:prstGeom prst="hexagon">
            <a:avLst>
              <a:gd fmla="val 25000" name="adj"/>
              <a:gd fmla="val 115470" name="vf"/>
            </a:avLst>
          </a:prstGeom>
          <a:solidFill>
            <a:srgbClr val="F2F2F2"/>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3"/>
          <p:cNvSpPr/>
          <p:nvPr/>
        </p:nvSpPr>
        <p:spPr>
          <a:xfrm rot="-1607125">
            <a:off x="8286166" y="1796742"/>
            <a:ext cx="1429306" cy="1222422"/>
          </a:xfrm>
          <a:prstGeom prst="hexagon">
            <a:avLst>
              <a:gd fmla="val 25000" name="adj"/>
              <a:gd fmla="val 115470" name="vf"/>
            </a:avLst>
          </a:prstGeom>
          <a:solidFill>
            <a:srgbClr val="F2F2F2"/>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4" name="Google Shape;124;p3"/>
          <p:cNvPicPr preferRelativeResize="0"/>
          <p:nvPr/>
        </p:nvPicPr>
        <p:blipFill rotWithShape="1">
          <a:blip r:embed="rId3">
            <a:alphaModFix/>
          </a:blip>
          <a:srcRect b="0" l="0" r="0" t="0"/>
          <a:stretch/>
        </p:blipFill>
        <p:spPr>
          <a:xfrm>
            <a:off x="7942658" y="711270"/>
            <a:ext cx="1112407" cy="1112407"/>
          </a:xfrm>
          <a:prstGeom prst="rect">
            <a:avLst/>
          </a:prstGeom>
          <a:noFill/>
          <a:ln>
            <a:noFill/>
          </a:ln>
        </p:spPr>
      </p:pic>
      <p:pic>
        <p:nvPicPr>
          <p:cNvPr id="125" name="Google Shape;125;p3"/>
          <p:cNvPicPr preferRelativeResize="0"/>
          <p:nvPr/>
        </p:nvPicPr>
        <p:blipFill rotWithShape="1">
          <a:blip r:embed="rId4">
            <a:alphaModFix/>
          </a:blip>
          <a:srcRect b="0" l="0" r="0" t="0"/>
          <a:stretch/>
        </p:blipFill>
        <p:spPr>
          <a:xfrm>
            <a:off x="9055065" y="525410"/>
            <a:ext cx="1387020" cy="1387020"/>
          </a:xfrm>
          <a:prstGeom prst="rect">
            <a:avLst/>
          </a:prstGeom>
          <a:noFill/>
          <a:ln>
            <a:noFill/>
          </a:ln>
        </p:spPr>
      </p:pic>
      <p:pic>
        <p:nvPicPr>
          <p:cNvPr id="126" name="Google Shape;126;p3"/>
          <p:cNvPicPr preferRelativeResize="0"/>
          <p:nvPr/>
        </p:nvPicPr>
        <p:blipFill rotWithShape="1">
          <a:blip r:embed="rId5">
            <a:alphaModFix/>
          </a:blip>
          <a:srcRect b="0" l="0" r="0" t="0"/>
          <a:stretch/>
        </p:blipFill>
        <p:spPr>
          <a:xfrm rot="608372">
            <a:off x="8531904" y="2128946"/>
            <a:ext cx="1046949" cy="675609"/>
          </a:xfrm>
          <a:prstGeom prst="rect">
            <a:avLst/>
          </a:prstGeom>
          <a:noFill/>
          <a:ln>
            <a:noFill/>
          </a:ln>
        </p:spPr>
      </p:pic>
      <p:pic>
        <p:nvPicPr>
          <p:cNvPr id="127" name="Google Shape;127;p3"/>
          <p:cNvPicPr preferRelativeResize="0"/>
          <p:nvPr/>
        </p:nvPicPr>
        <p:blipFill rotWithShape="1">
          <a:blip r:embed="rId6">
            <a:alphaModFix/>
          </a:blip>
          <a:srcRect b="0" l="0" r="0" t="0"/>
          <a:stretch/>
        </p:blipFill>
        <p:spPr>
          <a:xfrm>
            <a:off x="7894536" y="4128892"/>
            <a:ext cx="2892608" cy="2169456"/>
          </a:xfrm>
          <a:prstGeom prst="rect">
            <a:avLst/>
          </a:prstGeom>
          <a:noFill/>
          <a:ln>
            <a:noFill/>
          </a:ln>
        </p:spPr>
      </p:pic>
      <p:sp>
        <p:nvSpPr>
          <p:cNvPr id="128" name="Google Shape;128;p3"/>
          <p:cNvSpPr txBox="1"/>
          <p:nvPr/>
        </p:nvSpPr>
        <p:spPr>
          <a:xfrm>
            <a:off x="931538" y="2655985"/>
            <a:ext cx="326062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Courier New"/>
                <a:ea typeface="Courier New"/>
                <a:cs typeface="Courier New"/>
                <a:sym typeface="Courier New"/>
              </a:rPr>
              <a:t>Practice Building Models</a:t>
            </a:r>
            <a:endParaRPr b="1" sz="1600">
              <a:solidFill>
                <a:srgbClr val="2F5496"/>
              </a:solidFill>
              <a:latin typeface="Courier New"/>
              <a:ea typeface="Courier New"/>
              <a:cs typeface="Courier New"/>
              <a:sym typeface="Courier New"/>
            </a:endParaRPr>
          </a:p>
        </p:txBody>
      </p:sp>
      <p:sp>
        <p:nvSpPr>
          <p:cNvPr id="129" name="Google Shape;129;p3"/>
          <p:cNvSpPr txBox="1"/>
          <p:nvPr/>
        </p:nvSpPr>
        <p:spPr>
          <a:xfrm>
            <a:off x="10058979" y="2115565"/>
            <a:ext cx="199014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Courier New"/>
                <a:ea typeface="Courier New"/>
                <a:cs typeface="Courier New"/>
                <a:sym typeface="Courier New"/>
              </a:rPr>
              <a:t>Coding Competitions</a:t>
            </a:r>
            <a:endParaRPr b="1" sz="1600">
              <a:solidFill>
                <a:srgbClr val="2F5496"/>
              </a:solidFill>
              <a:latin typeface="Courier New"/>
              <a:ea typeface="Courier New"/>
              <a:cs typeface="Courier New"/>
              <a:sym typeface="Courier New"/>
            </a:endParaRPr>
          </a:p>
        </p:txBody>
      </p:sp>
      <p:sp>
        <p:nvSpPr>
          <p:cNvPr id="130" name="Google Shape;130;p3"/>
          <p:cNvSpPr txBox="1"/>
          <p:nvPr/>
        </p:nvSpPr>
        <p:spPr>
          <a:xfrm>
            <a:off x="8155160" y="6382368"/>
            <a:ext cx="25595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Courier New"/>
                <a:ea typeface="Courier New"/>
                <a:cs typeface="Courier New"/>
                <a:sym typeface="Courier New"/>
              </a:rPr>
              <a:t>Knowledge Sharing</a:t>
            </a:r>
            <a:endParaRPr b="1" sz="1600">
              <a:solidFill>
                <a:srgbClr val="2F5496"/>
              </a:solidFill>
              <a:latin typeface="Courier New"/>
              <a:ea typeface="Courier New"/>
              <a:cs typeface="Courier New"/>
              <a:sym typeface="Courier New"/>
            </a:endParaRPr>
          </a:p>
        </p:txBody>
      </p:sp>
      <p:sp>
        <p:nvSpPr>
          <p:cNvPr id="131" name="Google Shape;131;p3"/>
          <p:cNvSpPr txBox="1"/>
          <p:nvPr/>
        </p:nvSpPr>
        <p:spPr>
          <a:xfrm>
            <a:off x="1437254" y="6325368"/>
            <a:ext cx="319103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Courier New"/>
                <a:ea typeface="Courier New"/>
                <a:cs typeface="Courier New"/>
                <a:sym typeface="Courier New"/>
              </a:rPr>
              <a:t>Analyze Data </a:t>
            </a:r>
            <a:endParaRPr b="1" sz="1600">
              <a:solidFill>
                <a:srgbClr val="2F5496"/>
              </a:solidFill>
              <a:latin typeface="Courier New"/>
              <a:ea typeface="Courier New"/>
              <a:cs typeface="Courier New"/>
              <a:sym typeface="Courier New"/>
            </a:endParaRPr>
          </a:p>
        </p:txBody>
      </p:sp>
      <p:sp>
        <p:nvSpPr>
          <p:cNvPr id="132" name="Google Shape;132;p3"/>
          <p:cNvSpPr/>
          <p:nvPr/>
        </p:nvSpPr>
        <p:spPr>
          <a:xfrm>
            <a:off x="5381930" y="1540265"/>
            <a:ext cx="1934298" cy="398790"/>
          </a:xfrm>
          <a:prstGeom prst="rightArrow">
            <a:avLst>
              <a:gd fmla="val 50000" name="adj1"/>
              <a:gd fmla="val 50000" name="adj2"/>
            </a:avLst>
          </a:prstGeom>
          <a:solidFill>
            <a:srgbClr val="757070"/>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3"/>
          <p:cNvSpPr/>
          <p:nvPr/>
        </p:nvSpPr>
        <p:spPr>
          <a:xfrm flipH="1">
            <a:off x="5060168" y="5624051"/>
            <a:ext cx="1972599" cy="413745"/>
          </a:xfrm>
          <a:prstGeom prst="rightArrow">
            <a:avLst>
              <a:gd fmla="val 50000" name="adj1"/>
              <a:gd fmla="val 50000" name="adj2"/>
            </a:avLst>
          </a:prstGeom>
          <a:solidFill>
            <a:srgbClr val="757070"/>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3"/>
          <p:cNvSpPr/>
          <p:nvPr/>
        </p:nvSpPr>
        <p:spPr>
          <a:xfrm rot="5400000">
            <a:off x="8658568" y="3464604"/>
            <a:ext cx="849369" cy="330792"/>
          </a:xfrm>
          <a:prstGeom prst="rightArrow">
            <a:avLst>
              <a:gd fmla="val 50000" name="adj1"/>
              <a:gd fmla="val 50000" name="adj2"/>
            </a:avLst>
          </a:prstGeom>
          <a:solidFill>
            <a:srgbClr val="757070"/>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3"/>
          <p:cNvSpPr/>
          <p:nvPr/>
        </p:nvSpPr>
        <p:spPr>
          <a:xfrm flipH="1" rot="5400000">
            <a:off x="1791035" y="3349671"/>
            <a:ext cx="973464" cy="330792"/>
          </a:xfrm>
          <a:prstGeom prst="rightArrow">
            <a:avLst>
              <a:gd fmla="val 50000" name="adj1"/>
              <a:gd fmla="val 50000" name="adj2"/>
            </a:avLst>
          </a:prstGeom>
          <a:solidFill>
            <a:srgbClr val="757070"/>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6" name="Google Shape;136;p3"/>
          <p:cNvPicPr preferRelativeResize="0"/>
          <p:nvPr/>
        </p:nvPicPr>
        <p:blipFill rotWithShape="1">
          <a:blip r:embed="rId7">
            <a:alphaModFix/>
          </a:blip>
          <a:srcRect b="0" l="0" r="0" t="0"/>
          <a:stretch/>
        </p:blipFill>
        <p:spPr>
          <a:xfrm>
            <a:off x="8366040" y="2180276"/>
            <a:ext cx="1336782" cy="621527"/>
          </a:xfrm>
          <a:prstGeom prst="rect">
            <a:avLst/>
          </a:prstGeom>
          <a:noFill/>
          <a:ln>
            <a:noFill/>
          </a:ln>
        </p:spPr>
      </p:pic>
      <p:pic>
        <p:nvPicPr>
          <p:cNvPr id="137" name="Google Shape;137;p3"/>
          <p:cNvPicPr preferRelativeResize="0"/>
          <p:nvPr/>
        </p:nvPicPr>
        <p:blipFill rotWithShape="1">
          <a:blip r:embed="rId8">
            <a:alphaModFix/>
          </a:blip>
          <a:srcRect b="0" l="0" r="0" t="0"/>
          <a:stretch/>
        </p:blipFill>
        <p:spPr>
          <a:xfrm>
            <a:off x="1017765" y="450088"/>
            <a:ext cx="2581067" cy="2180353"/>
          </a:xfrm>
          <a:prstGeom prst="rect">
            <a:avLst/>
          </a:prstGeom>
          <a:noFill/>
          <a:ln>
            <a:noFill/>
          </a:ln>
        </p:spPr>
      </p:pic>
      <p:pic>
        <p:nvPicPr>
          <p:cNvPr id="138" name="Google Shape;138;p3"/>
          <p:cNvPicPr preferRelativeResize="0"/>
          <p:nvPr/>
        </p:nvPicPr>
        <p:blipFill rotWithShape="1">
          <a:blip r:embed="rId9">
            <a:alphaModFix/>
          </a:blip>
          <a:srcRect b="0" l="0" r="0" t="0"/>
          <a:stretch/>
        </p:blipFill>
        <p:spPr>
          <a:xfrm>
            <a:off x="1277579" y="4419526"/>
            <a:ext cx="2000376" cy="17971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g82b5157ac7_0_5"/>
          <p:cNvSpPr txBox="1"/>
          <p:nvPr>
            <p:ph type="title"/>
          </p:nvPr>
        </p:nvSpPr>
        <p:spPr>
          <a:xfrm>
            <a:off x="2838700" y="2201975"/>
            <a:ext cx="8514900" cy="1910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7200"/>
              <a:t>THANK YOU</a:t>
            </a:r>
            <a:endParaRPr sz="72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2020-04-03T12:03:39Z</dcterms:created>
  <dc:creator>Bhuvan PC</dc:creator>
</cp:coreProperties>
</file>